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2" r:id="rId6"/>
    <p:sldId id="268" r:id="rId7"/>
    <p:sldId id="264" r:id="rId8"/>
    <p:sldId id="266" r:id="rId9"/>
    <p:sldId id="267" r:id="rId10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E01EC4"/>
    <a:srgbClr val="CC0099"/>
    <a:srgbClr val="22AA70"/>
    <a:srgbClr val="300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E06336-053D-414B-8AE4-ABC396D1DD08}" type="datetime1">
              <a:rPr lang="ru-RU" noProof="1" smtClean="0"/>
              <a:t>22.11.2024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D331BE-4A26-441F-AE74-A51A4C94AC14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61217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40993F6-63CD-47BA-8763-A2A52200607A}" type="datetime1">
              <a:rPr lang="ru-RU" noProof="1" smtClean="0"/>
              <a:t>22.11.2024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6B3765-1535-41FB-A927-AAD2D1E85382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ru-RU" noProof="1" dirty="0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99427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ru-RU" noProof="1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3120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B3765-1535-41FB-A927-AAD2D1E85382}" type="slidenum">
              <a:rPr kumimoji="0" lang="ru-RU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77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ru-RU" noProof="1" smtClean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957422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B3765-1535-41FB-A927-AAD2D1E85382}" type="slidenum">
              <a:rPr kumimoji="0" lang="ru-RU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806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B3765-1535-41FB-A927-AAD2D1E85382}" type="slidenum">
              <a:rPr kumimoji="0" lang="ru-RU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2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rtlCol="0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6520FB-C54B-4C7D-80C7-2F6DDCC22EBF}" type="datetime1">
              <a:rPr lang="ru-RU" noProof="1" smtClean="0"/>
              <a:t>22.11.2024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39788" y="987425"/>
            <a:ext cx="10515600" cy="337973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186516"/>
            <a:ext cx="10514012" cy="682472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ED7EB-58AB-428E-ACF7-49D2A52E56D9}" type="datetime1">
              <a:rPr lang="ru-RU" noProof="1" smtClean="0"/>
              <a:t>22.11.2024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489399"/>
            <a:ext cx="10514012" cy="1501826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3E6BA6-17B4-4FB9-A7D9-2F5011A2CCBD}" type="datetime1">
              <a:rPr lang="ru-RU" noProof="1" smtClean="0"/>
              <a:t>22.11.2024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2" y="372940"/>
            <a:ext cx="9302752" cy="2992904"/>
          </a:xfrm>
        </p:spPr>
        <p:txBody>
          <a:bodyPr rtlCol="0" anchor="ctr"/>
          <a:lstStyle>
            <a:lvl1pPr>
              <a:defRPr sz="44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373372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4509544"/>
            <a:ext cx="10512424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64165"/>
            <a:ext cx="2743200" cy="365125"/>
          </a:xfrm>
        </p:spPr>
        <p:txBody>
          <a:bodyPr rtlCol="0"/>
          <a:lstStyle/>
          <a:p>
            <a:pPr rtl="0"/>
            <a:fld id="{573A4B32-25BD-4828-A192-CE41C628ADA8}" type="datetime1">
              <a:rPr lang="ru-RU" noProof="1" smtClean="0"/>
              <a:t>22.11.2024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64165"/>
            <a:ext cx="4114800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8610600" y="6364165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9" name="Надпись 8"/>
          <p:cNvSpPr txBox="1"/>
          <p:nvPr/>
        </p:nvSpPr>
        <p:spPr>
          <a:xfrm>
            <a:off x="1111044" y="79463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0" name="Надпись 9"/>
          <p:cNvSpPr txBox="1"/>
          <p:nvPr/>
        </p:nvSpPr>
        <p:spPr>
          <a:xfrm>
            <a:off x="10437812" y="275101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850581"/>
            <a:ext cx="10514012" cy="1140644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EF5FAC-77C2-46B7-98D0-99F5DE4E3138}" type="datetime1">
              <a:rPr lang="ru-RU" noProof="1" smtClean="0"/>
              <a:t>22.11.2024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37282" y="188595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1356798" y="257175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4577441" y="257175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7829035" y="257175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249C62-B262-41FF-9EFF-8D6E8C401B4A}" type="datetime1">
              <a:rPr lang="ru-RU" noProof="1" smtClean="0"/>
              <a:t>22.11.2024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3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32085" y="4297503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0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1332085" y="4873765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568997" y="4297503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567644" y="4873764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804322" y="4297503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7804197" y="4873762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78066-C09A-4FB5-B1B7-9587C9DBD9DD}" type="datetime1">
              <a:rPr lang="ru-RU" noProof="1" smtClean="0"/>
              <a:t>22.11.2024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C7C0A3-2FA9-4CE7-841B-530A6DAC9C91}" type="datetime1">
              <a:rPr lang="ru-RU" noProof="1" smtClean="0"/>
              <a:t>22.11.2024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B80801-B3CB-4161-9F9B-8A76E85C7028}" type="datetime1">
              <a:rPr lang="ru-RU" noProof="1" smtClean="0"/>
              <a:t>22.11.2024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C81E6C-0201-4619-A2EF-7C98B368F231}" type="datetime1">
              <a:rPr lang="ru-RU" noProof="1" smtClean="0"/>
              <a:t>22.11.2024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rtlCol="0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8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793631-BD76-4D8D-88A6-7A4790E3A8B4}" type="datetime1">
              <a:rPr lang="ru-RU" noProof="1" smtClean="0"/>
              <a:t>22.11.2024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20000" y="1825625"/>
            <a:ext cx="5025216" cy="435133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319840" y="1825625"/>
            <a:ext cx="5033960" cy="435133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4D80CA-41C2-4BFE-804F-3A9D72999D2A}" type="datetime1">
              <a:rPr lang="ru-RU" noProof="1" smtClean="0"/>
              <a:t>22.11.2024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0000" y="1681163"/>
            <a:ext cx="5025216" cy="823912"/>
          </a:xfrm>
        </p:spPr>
        <p:txBody>
          <a:bodyPr rtlCol="0"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20000" y="2505075"/>
            <a:ext cx="5025216" cy="368458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319840" y="2505075"/>
            <a:ext cx="5035548" cy="368458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BEBB72-50CB-422F-85B0-F6074F343462}" type="datetime1">
              <a:rPr lang="ru-RU" noProof="1" smtClean="0"/>
              <a:t>22.11.2024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E70688-9AC8-4F19-ACA5-D0E549EB2FDA}" type="datetime1">
              <a:rPr lang="ru-RU" noProof="1" smtClean="0"/>
              <a:t>22.11.2024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806B3C-197C-40CB-A2E4-9E67AA60008E}" type="datetime1">
              <a:rPr lang="ru-RU" noProof="1" smtClean="0"/>
              <a:t>22.11.2024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20000" y="2057400"/>
            <a:ext cx="3652025" cy="3811588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698BD3-476B-4550-9723-23EDFF3399F5}" type="datetime1">
              <a:rPr lang="ru-RU" noProof="1" smtClean="0"/>
              <a:t>22.11.2024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20000" y="2057400"/>
            <a:ext cx="3652025" cy="3811588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F1A716-8CEB-4D00-8BD4-C6F90011AFC9}" type="datetime1">
              <a:rPr lang="ru-RU" noProof="1" smtClean="0"/>
              <a:t>22.11.2024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fld id="{0D73FAFC-BB07-43C7-9D2F-9A2A372AEB82}" type="datetime1">
              <a:rPr lang="ru-RU" noProof="1" smtClean="0"/>
              <a:t>22.11.2024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fld id="{6D22F896-40B5-4ADD-8801-0D06FADFA09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упный план изображения волн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0449" y="918603"/>
            <a:ext cx="9331172" cy="754025"/>
          </a:xfrm>
        </p:spPr>
        <p:txBody>
          <a:bodyPr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rtl="0"/>
            <a:r>
              <a:rPr lang="ru-RU" sz="6500" b="1" noProof="1">
                <a:ln/>
                <a:solidFill>
                  <a:srgbClr val="FF0000"/>
                </a:solidFill>
              </a:rPr>
              <a:t> 26 декабря 2024 года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507" y="2170511"/>
            <a:ext cx="10929114" cy="3161979"/>
          </a:xfrm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r>
              <a:rPr lang="ru-RU" sz="3000" b="1" spc="0" noProof="1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Мозырский районный исполнительный комитет </a:t>
            </a:r>
            <a:br>
              <a:rPr lang="ru-RU" sz="3000" b="1" spc="0" noProof="1">
                <a:ln/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ru-RU" sz="3000" b="1" spc="0" noProof="1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проводит аукцион на право аренды земельного участка</a:t>
            </a:r>
            <a:br>
              <a:rPr lang="ru-RU" sz="3000" b="1" spc="0" noProof="1">
                <a:ln/>
                <a:solidFill>
                  <a:schemeClr val="accent2">
                    <a:lumMod val="75000"/>
                  </a:schemeClr>
                </a:solidFill>
                <a:effectLst/>
              </a:rPr>
            </a:br>
            <a:br>
              <a:rPr lang="ru-RU" sz="3000" b="1" spc="0" noProof="1">
                <a:ln/>
                <a:solidFill>
                  <a:schemeClr val="accent2">
                    <a:lumMod val="75000"/>
                  </a:schemeClr>
                </a:solidFill>
                <a:effectLst/>
              </a:rPr>
            </a:br>
            <a:br>
              <a:rPr lang="ru-RU" sz="3000" b="1" spc="0" noProof="1">
                <a:ln/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kumimoji="0" lang="ru-RU" sz="3200" b="1" i="0" u="none" strike="noStrike" kern="1200" cap="none" spc="-300" normalizeH="0" baseline="0" noProof="1">
                <a:ln/>
                <a:solidFill>
                  <a:srgbClr val="002060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Corbel" panose="020B0503020204020204"/>
                <a:ea typeface="+mj-ea"/>
                <a:cs typeface="+mj-cs"/>
              </a:rPr>
              <a:t>Заявления  принимаются  по  </a:t>
            </a:r>
            <a:r>
              <a:rPr kumimoji="0" lang="ru-RU" sz="4400" b="1" i="0" u="none" strike="noStrike" kern="1200" cap="none" spc="-300" normalizeH="0" baseline="0" noProof="1">
                <a:ln/>
                <a:solidFill>
                  <a:srgbClr val="002060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Corbel" panose="020B0503020204020204"/>
                <a:ea typeface="+mj-ea"/>
                <a:cs typeface="+mj-cs"/>
              </a:rPr>
              <a:t>19 декабря 2024 г. </a:t>
            </a:r>
            <a:r>
              <a:rPr kumimoji="0" lang="ru-RU" sz="3200" b="1" i="0" u="none" strike="noStrike" kern="1200" cap="none" spc="-300" normalizeH="0" baseline="0" noProof="1">
                <a:ln/>
                <a:solidFill>
                  <a:srgbClr val="002060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Corbel" panose="020B0503020204020204"/>
                <a:ea typeface="+mj-ea"/>
                <a:cs typeface="+mj-cs"/>
              </a:rPr>
              <a:t>включительно</a:t>
            </a:r>
            <a:br>
              <a:rPr lang="ru-RU" sz="3000" b="1" spc="0" noProof="1">
                <a:ln/>
                <a:solidFill>
                  <a:schemeClr val="accent2">
                    <a:lumMod val="75000"/>
                  </a:schemeClr>
                </a:solidFill>
                <a:effectLst/>
              </a:rPr>
            </a:br>
            <a:br>
              <a:rPr lang="ru-RU" sz="3000" b="1" spc="0" noProof="1">
                <a:ln/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ru-RU" sz="3000" b="1" spc="0" noProof="1">
                <a:ln/>
                <a:solidFill>
                  <a:srgbClr val="FF0000"/>
                </a:solidFill>
                <a:effectLst/>
              </a:rPr>
              <a:t>контактный </a:t>
            </a:r>
            <a:r>
              <a:rPr kumimoji="0" lang="ru-RU" sz="3000" b="1" i="0" u="none" strike="noStrike" kern="1200" cap="none" spc="0" normalizeH="0" baseline="0" noProof="1">
                <a:ln/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телефон</a:t>
            </a:r>
            <a:r>
              <a:rPr lang="ru-RU" sz="3000" b="1" spc="0" noProof="1">
                <a:ln/>
                <a:solidFill>
                  <a:srgbClr val="FF0000"/>
                </a:solidFill>
                <a:effectLst/>
              </a:rPr>
              <a:t> +375236300194 </a:t>
            </a:r>
            <a:br>
              <a:rPr lang="ru-RU" sz="3000" b="1" spc="0" noProof="1">
                <a:ln/>
                <a:solidFill>
                  <a:srgbClr val="FF0000"/>
                </a:solidFill>
                <a:effectLst/>
              </a:rPr>
            </a:br>
            <a:r>
              <a:rPr lang="ru-RU" sz="3000" b="1" spc="0" noProof="1">
                <a:ln/>
                <a:solidFill>
                  <a:srgbClr val="FF0000"/>
                </a:solidFill>
                <a:effectLst/>
              </a:rPr>
              <a:t>информация на сайтах: </a:t>
            </a:r>
            <a:r>
              <a:rPr lang="en-US" sz="3000" b="1" spc="0" noProof="1">
                <a:ln/>
                <a:solidFill>
                  <a:srgbClr val="FF0000"/>
                </a:solidFill>
                <a:effectLst/>
              </a:rPr>
              <a:t>au.nca.by,gomeloblzem.by</a:t>
            </a:r>
            <a:r>
              <a:rPr lang="ru-RU" sz="3000" b="1" spc="0" noProof="1">
                <a:ln/>
                <a:solidFill>
                  <a:srgbClr val="FF0000"/>
                </a:solidFill>
                <a:effectLst/>
              </a:rPr>
              <a:t>, </a:t>
            </a:r>
            <a:r>
              <a:rPr kumimoji="0" lang="en-US" sz="3200" b="1" i="0" u="none" strike="noStrike" kern="1200" cap="none" spc="0" normalizeH="0" baseline="0" noProof="1">
                <a:ln/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rbel" panose="020B0503020204020204"/>
                <a:ea typeface="+mj-ea"/>
                <a:cs typeface="+mj-cs"/>
              </a:rPr>
              <a:t>mozyrisp.gov.by</a:t>
            </a:r>
            <a:endParaRPr lang="ru-RU" sz="3000" b="1" spc="0" noProof="1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упный план изображения волн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5000"/>
          </a:blip>
          <a:srcRect b="15730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77" y="-31379"/>
            <a:ext cx="12011414" cy="285378"/>
          </a:xfrm>
        </p:spPr>
        <p:txBody>
          <a:bodyPr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br>
              <a:rPr lang="ru-RU" sz="2500" b="1" noProof="1">
                <a:ln/>
                <a:solidFill>
                  <a:srgbClr val="FF0000"/>
                </a:solidFill>
              </a:rPr>
            </a:br>
            <a:r>
              <a:rPr lang="ru-RU" sz="2500" b="1" noProof="1">
                <a:ln/>
                <a:solidFill>
                  <a:srgbClr val="FF0000"/>
                </a:solidFill>
              </a:rPr>
              <a:t>Сведения о земельном участке</a:t>
            </a:r>
          </a:p>
        </p:txBody>
      </p:sp>
      <p:graphicFrame>
        <p:nvGraphicFramePr>
          <p:cNvPr id="8" name="Таблица 9">
            <a:extLst>
              <a:ext uri="{FF2B5EF4-FFF2-40B4-BE49-F238E27FC236}">
                <a16:creationId xmlns:a16="http://schemas.microsoft.com/office/drawing/2014/main" id="{0777D37F-44AA-4510-B837-FF59EDB6E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70181"/>
              </p:ext>
            </p:extLst>
          </p:nvPr>
        </p:nvGraphicFramePr>
        <p:xfrm>
          <a:off x="55036" y="414685"/>
          <a:ext cx="12155296" cy="647859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12891">
                  <a:extLst>
                    <a:ext uri="{9D8B030D-6E8A-4147-A177-3AD203B41FA5}">
                      <a16:colId xmlns:a16="http://schemas.microsoft.com/office/drawing/2014/main" val="2190604069"/>
                    </a:ext>
                  </a:extLst>
                </a:gridCol>
                <a:gridCol w="6742405">
                  <a:extLst>
                    <a:ext uri="{9D8B030D-6E8A-4147-A177-3AD203B41FA5}">
                      <a16:colId xmlns:a16="http://schemas.microsoft.com/office/drawing/2014/main" val="2632333099"/>
                    </a:ext>
                  </a:extLst>
                </a:gridCol>
              </a:tblGrid>
              <a:tr h="647496">
                <a:tc>
                  <a:txBody>
                    <a:bodyPr/>
                    <a:lstStyle/>
                    <a:p>
                      <a:r>
                        <a:rPr lang="ru-RU" sz="22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Адрес земельного участка</a:t>
                      </a:r>
                      <a:endParaRPr lang="ru-BY" sz="22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Гомельская область, г. Мозырь, </a:t>
                      </a:r>
                    </a:p>
                    <a:p>
                      <a:r>
                        <a:rPr lang="ru-RU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б-р </a:t>
                      </a:r>
                      <a:r>
                        <a:rPr lang="ru-RU" sz="2200" b="1" noProof="1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Страконицкий, </a:t>
                      </a:r>
                      <a:r>
                        <a:rPr lang="ru-RU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12А</a:t>
                      </a:r>
                      <a:endParaRPr lang="ru-BY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070458"/>
                  </a:ext>
                </a:extLst>
              </a:tr>
              <a:tr h="451006">
                <a:tc>
                  <a:txBody>
                    <a:bodyPr/>
                    <a:lstStyle/>
                    <a:p>
                      <a:r>
                        <a:rPr lang="ru-RU" sz="2200" dirty="0"/>
                        <a:t>Кадастровый номер земельного участка</a:t>
                      </a:r>
                      <a:endParaRPr lang="ru-BY" sz="2200" dirty="0"/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BY" sz="2200" dirty="0">
                          <a:latin typeface="Bahnschrift Light" panose="020B0502040204020203" pitchFamily="34" charset="0"/>
                        </a:rPr>
                        <a:t>323550100005000423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467438"/>
                  </a:ext>
                </a:extLst>
              </a:tr>
              <a:tr h="451006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Площадь земельного участка</a:t>
                      </a:r>
                      <a:endParaRPr lang="ru-BY" sz="2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0,0030 гектара</a:t>
                      </a:r>
                      <a:endParaRPr lang="ru-BY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937478"/>
                  </a:ext>
                </a:extLst>
              </a:tr>
              <a:tr h="704145">
                <a:tc>
                  <a:txBody>
                    <a:bodyPr/>
                    <a:lstStyle/>
                    <a:p>
                      <a:r>
                        <a:rPr lang="ru-RU" sz="2200" dirty="0"/>
                        <a:t>Целевое назначение земельного участка</a:t>
                      </a:r>
                      <a:endParaRPr lang="ru-BY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для установки  и обслуживания торгового павильона</a:t>
                      </a:r>
                      <a:endParaRPr lang="ru-BY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993915"/>
                  </a:ext>
                </a:extLst>
              </a:tr>
              <a:tr h="794588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Наименование ограничения (обременения) прав в использовании</a:t>
                      </a:r>
                      <a:endParaRPr lang="ru-BY" sz="2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Земельный участок расположен в охранной зоне электрических сетей</a:t>
                      </a:r>
                      <a:endParaRPr lang="ru-BY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67807"/>
                  </a:ext>
                </a:extLst>
              </a:tr>
              <a:tr h="461818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Начальная цена предмета аукциона</a:t>
                      </a:r>
                      <a:endParaRPr lang="ru-BY" sz="2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116,44 рубля</a:t>
                      </a:r>
                      <a:endParaRPr lang="ru-BY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910260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ru-RU" sz="2200" dirty="0"/>
                        <a:t>Сумма задатка</a:t>
                      </a:r>
                      <a:endParaRPr lang="ru-BY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11,64 рубля</a:t>
                      </a:r>
                      <a:endParaRPr lang="ru-BY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273149"/>
                  </a:ext>
                </a:extLst>
              </a:tr>
              <a:tr h="240293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Затраты на подготовку документации</a:t>
                      </a:r>
                      <a:endParaRPr lang="ru-BY" sz="2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3418,89рубля </a:t>
                      </a:r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(без учета расходов по размещению извещения в СМИ)</a:t>
                      </a:r>
                      <a:endParaRPr lang="ru-BY" sz="2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27281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Сайт Гомельского облисполкома</a:t>
                      </a:r>
                      <a:endParaRPr lang="ru-BY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gomeloblzem.by</a:t>
                      </a:r>
                      <a:endParaRPr lang="ru-BY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122592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Сайт Мозырского райисполкома</a:t>
                      </a:r>
                      <a:endParaRPr lang="ru-BY" sz="2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mozyrisp.gov.by/</a:t>
                      </a:r>
                      <a:r>
                        <a:rPr lang="en-US" sz="2200" noProof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49257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Сайт государственного комитета по имуществу </a:t>
                      </a:r>
                      <a:endParaRPr lang="ru-BY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noProof="1">
                          <a:solidFill>
                            <a:schemeClr val="tx1"/>
                          </a:solidFill>
                        </a:rPr>
                        <a:t>au.nca.by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62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95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упный план изображения волн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0"/>
          <a:stretch/>
        </p:blipFill>
        <p:spPr>
          <a:xfrm>
            <a:off x="-12492" y="11037"/>
            <a:ext cx="12204492" cy="68580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795418A-15FA-4DD5-95D9-4B4DB0DFB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399" y="154630"/>
            <a:ext cx="10060709" cy="1191925"/>
          </a:xfrm>
        </p:spPr>
        <p:txBody>
          <a:bodyPr vert="horz"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kumimoji="0" lang="ru-RU" sz="3900" b="1" i="0" u="none" strike="noStrike" kern="1200" cap="none" spc="0" normalizeH="0" baseline="0" noProof="1">
                <a:ln/>
                <a:solidFill>
                  <a:srgbClr val="94D7E4">
                    <a:lumMod val="75000"/>
                  </a:srgb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rbel" panose="020B0503020204020204"/>
                <a:ea typeface="+mj-ea"/>
                <a:cs typeface="+mj-cs"/>
              </a:rPr>
              <a:t>Гомельская область, г. Мозырь, </a:t>
            </a:r>
            <a:br>
              <a:rPr kumimoji="0" lang="ru-RU" sz="3900" b="1" i="0" u="none" strike="noStrike" kern="1200" cap="none" spc="0" normalizeH="0" baseline="0" noProof="1">
                <a:ln/>
                <a:solidFill>
                  <a:srgbClr val="94D7E4">
                    <a:lumMod val="75000"/>
                  </a:srgb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ru-RU" sz="3900" b="1" i="0" u="none" strike="noStrike" kern="1200" cap="none" spc="0" normalizeH="0" baseline="0" noProof="1">
                <a:ln/>
                <a:solidFill>
                  <a:srgbClr val="94D7E4">
                    <a:lumMod val="75000"/>
                  </a:srgb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rbel" panose="020B0503020204020204"/>
                <a:ea typeface="+mj-ea"/>
                <a:cs typeface="+mj-cs"/>
              </a:rPr>
              <a:t>б-р Страконицкий, 12А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9F6650-DA4B-4090-A27B-7B5FCC8D5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311" y="1273683"/>
            <a:ext cx="7353393" cy="5515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AB0CA0-7360-44FF-8D8C-95C8A96B6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09" y="1263520"/>
            <a:ext cx="4143906" cy="5525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507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упный план изображения волн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0"/>
          <a:stretch/>
        </p:blipFill>
        <p:spPr>
          <a:xfrm>
            <a:off x="-20716" y="0"/>
            <a:ext cx="1223342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582FE0-9E82-4524-A692-C3B621D15E66}"/>
              </a:ext>
            </a:extLst>
          </p:cNvPr>
          <p:cNvSpPr txBox="1"/>
          <p:nvPr/>
        </p:nvSpPr>
        <p:spPr>
          <a:xfrm>
            <a:off x="252094" y="6337881"/>
            <a:ext cx="12024154" cy="4770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kumimoji="0" lang="ru-RU" sz="2500" b="1" i="0" u="none" strike="noStrike" kern="1200" normalizeH="0" baseline="0" noProof="1">
                <a:ln>
                  <a:solidFill>
                    <a:srgbClr val="FFFF00"/>
                  </a:solidFill>
                </a:ln>
                <a:solidFill>
                  <a:schemeClr val="accent3"/>
                </a:solidFill>
                <a:uLnTx/>
                <a:uFillTx/>
                <a:latin typeface="Corbel" panose="020B0503020204020204"/>
                <a:ea typeface="+mj-ea"/>
                <a:cs typeface="+mj-cs"/>
              </a:rPr>
              <a:t>Гомельская область, г. Мозырь, б-р Страконицкий, 12А</a:t>
            </a:r>
            <a:endParaRPr lang="ru-BY" b="1" dirty="0">
              <a:ln>
                <a:solidFill>
                  <a:srgbClr val="FFFF00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A9F6A5-88AC-4260-808A-A940E49BA35E}"/>
              </a:ext>
            </a:extLst>
          </p:cNvPr>
          <p:cNvSpPr txBox="1"/>
          <p:nvPr/>
        </p:nvSpPr>
        <p:spPr>
          <a:xfrm>
            <a:off x="553004" y="509063"/>
            <a:ext cx="220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Земельный участок</a:t>
            </a:r>
            <a:endParaRPr lang="ru-BY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41139B-1C1D-4F2D-B2F0-9FE735BE3D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2" t="-1315" r="1677" b="1315"/>
          <a:stretch/>
        </p:blipFill>
        <p:spPr>
          <a:xfrm>
            <a:off x="438138" y="0"/>
            <a:ext cx="11315723" cy="63198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976464-7169-4529-9C2A-F1BDA3082E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97" t="21826" r="32272" b="20894"/>
          <a:stretch/>
        </p:blipFill>
        <p:spPr>
          <a:xfrm>
            <a:off x="83127" y="232237"/>
            <a:ext cx="3325090" cy="239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4A9808-FAA3-4D46-8E6F-F4B4FCB9E044}"/>
              </a:ext>
            </a:extLst>
          </p:cNvPr>
          <p:cNvSpPr txBox="1"/>
          <p:nvPr/>
        </p:nvSpPr>
        <p:spPr>
          <a:xfrm>
            <a:off x="841002" y="232237"/>
            <a:ext cx="220316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rgbClr val="FF0000"/>
                </a:solidFill>
              </a:rPr>
              <a:t>Земельный участок</a:t>
            </a:r>
            <a:endParaRPr lang="ru-BY" b="1" dirty="0">
              <a:ln/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07230C3-EDEA-44FE-9D9D-5C790E3534DB}"/>
              </a:ext>
            </a:extLst>
          </p:cNvPr>
          <p:cNvCxnSpPr>
            <a:cxnSpLocks/>
          </p:cNvCxnSpPr>
          <p:nvPr/>
        </p:nvCxnSpPr>
        <p:spPr>
          <a:xfrm flipH="1">
            <a:off x="1745672" y="491592"/>
            <a:ext cx="196913" cy="7603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31B10C1-5466-49F2-9BD3-544198D2CD8F}"/>
              </a:ext>
            </a:extLst>
          </p:cNvPr>
          <p:cNvCxnSpPr>
            <a:cxnSpLocks/>
          </p:cNvCxnSpPr>
          <p:nvPr/>
        </p:nvCxnSpPr>
        <p:spPr>
          <a:xfrm>
            <a:off x="1950346" y="509063"/>
            <a:ext cx="2915742" cy="35866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99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упный план изображения волн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0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23" y="67355"/>
            <a:ext cx="2101932" cy="6407336"/>
          </a:xfrm>
        </p:spPr>
        <p:txBody>
          <a:bodyPr vert="vert270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algn="ctr" rtl="0" eaLnBrk="1" fontAlgn="t" latinLnBrk="0" hangingPunct="1"/>
            <a:r>
              <a:rPr lang="ru-RU" sz="2800" b="1" i="0" u="none" strike="noStrike" dirty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Гомельская область, г. Мозырь, б-р </a:t>
            </a:r>
            <a:r>
              <a:rPr lang="ru-RU" sz="2800" b="1" i="0" u="none" strike="noStrike" noProof="1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Страконицкий, 12А</a:t>
            </a:r>
            <a:endParaRPr lang="ru-BY" sz="2800" b="1" i="0" u="none" strike="noStrike" dirty="0">
              <a:ln/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D6FA4-DDF6-441D-9392-E29FF451D90B}"/>
              </a:ext>
            </a:extLst>
          </p:cNvPr>
          <p:cNvSpPr txBox="1"/>
          <p:nvPr/>
        </p:nvSpPr>
        <p:spPr>
          <a:xfrm>
            <a:off x="3170713" y="665018"/>
            <a:ext cx="2339438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500" b="1" dirty="0">
                <a:ln/>
                <a:solidFill>
                  <a:schemeClr val="accent1"/>
                </a:solidFill>
              </a:rPr>
              <a:t>Схема инженерно-технического обеспечения земельного участка</a:t>
            </a:r>
            <a:endParaRPr lang="ru-BY" sz="2500" b="1" dirty="0">
              <a:ln/>
              <a:solidFill>
                <a:schemeClr val="accent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1EE1BB-DA9F-49A2-BF17-02537E5EB4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1" t="7542" r="2075" b="1145"/>
          <a:stretch/>
        </p:blipFill>
        <p:spPr>
          <a:xfrm>
            <a:off x="6974755" y="67355"/>
            <a:ext cx="4626118" cy="667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5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упный план изображения волн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0"/>
          <a:stretch/>
        </p:blipFill>
        <p:spPr>
          <a:xfrm>
            <a:off x="0" y="133642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2" y="306837"/>
            <a:ext cx="2101932" cy="6684805"/>
          </a:xfrm>
        </p:spPr>
        <p:txBody>
          <a:bodyPr vert="vert270"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ru-RU" sz="3900" b="1" noProof="1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Гомельская область, г. Мозырь, б-р Страконицкий, 12А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D6FA4-DDF6-441D-9392-E29FF451D90B}"/>
              </a:ext>
            </a:extLst>
          </p:cNvPr>
          <p:cNvSpPr txBox="1"/>
          <p:nvPr/>
        </p:nvSpPr>
        <p:spPr>
          <a:xfrm>
            <a:off x="3170713" y="665018"/>
            <a:ext cx="2517568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/>
                <a:solidFill>
                  <a:srgbClr val="41AEBD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Планировочная схема земельного участка</a:t>
            </a:r>
            <a:endParaRPr kumimoji="0" lang="ru-BY" sz="2500" b="1" i="0" u="none" strike="noStrike" kern="1200" cap="none" spc="0" normalizeH="0" baseline="0" noProof="0" dirty="0">
              <a:ln/>
              <a:solidFill>
                <a:srgbClr val="41AEBD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199506-A07E-4281-9B85-29A0EDA330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5" t="4474" r="2343" b="1111"/>
          <a:stretch/>
        </p:blipFill>
        <p:spPr>
          <a:xfrm>
            <a:off x="6881089" y="76213"/>
            <a:ext cx="4682837" cy="6645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4383850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620_TF77929380.potx" id="{67EFF964-FA2B-429E-926E-6E33DFCDEACF}" vid="{4990CF1E-A862-4CC9-B573-BA5FBE23659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F23494-F630-4E01-81EA-AA2F2975971E}">
  <ds:schemaRefs>
    <ds:schemaRef ds:uri="http://schemas.microsoft.com/office/infopath/2007/PartnerControls"/>
    <ds:schemaRef ds:uri="http://purl.org/dc/elements/1.1/"/>
    <ds:schemaRef ds:uri="http://www.w3.org/XML/1998/namespace"/>
    <ds:schemaRef ds:uri="71af3243-3dd4-4a8d-8c0d-dd76da1f02a5"/>
    <ds:schemaRef ds:uri="http://purl.org/dc/terms/"/>
    <ds:schemaRef ds:uri="http://schemas.microsoft.com/office/2006/documentManagement/types"/>
    <ds:schemaRef ds:uri="16c05727-aa75-4e4a-9b5f-8a80a1165891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tf77929380_win32</Template>
  <TotalTime>0</TotalTime>
  <Words>226</Words>
  <Application>Microsoft Office PowerPoint</Application>
  <PresentationFormat>Широкоэкранный</PresentationFormat>
  <Paragraphs>40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Bahnschrift Light</vt:lpstr>
      <vt:lpstr>Calibri</vt:lpstr>
      <vt:lpstr>Corbel</vt:lpstr>
      <vt:lpstr>Глубина</vt:lpstr>
      <vt:lpstr>Мозырский районный исполнительный комитет  проводит аукцион на право аренды земельного участка   Заявления  принимаются  по  19 декабря 2024 г. включительно  контактный телефон +375236300194  информация на сайтах: au.nca.by,gomeloblzem.by, mozyrisp.gov.by</vt:lpstr>
      <vt:lpstr> Сведения о земельном участке</vt:lpstr>
      <vt:lpstr>Гомельская область, г. Мозырь,  б-р Страконицкий, 12А</vt:lpstr>
      <vt:lpstr>Презентация PowerPoint</vt:lpstr>
      <vt:lpstr>Гомельская область, г. Мозырь, б-р Страконицкий, 12А</vt:lpstr>
      <vt:lpstr>Гомельская область, г. Мозырь, б-р Страконицкий, 12А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2021-05-16T09:35:37Z</dcterms:created>
  <dcterms:modified xsi:type="dcterms:W3CDTF">2024-11-22T09:30:31Z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